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4476F6-BE00-4B01-BF87-D4B2E6251A48}" v="137" dt="2019-10-07T03:56:51.1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A4A9-1388-4143-B0AC-93D82492FFC5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8E4D6-596E-4969-ADBD-5E8A784CE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02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A4A9-1388-4143-B0AC-93D82492FFC5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8E4D6-596E-4969-ADBD-5E8A784CE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30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A4A9-1388-4143-B0AC-93D82492FFC5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8E4D6-596E-4969-ADBD-5E8A784CE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4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A4A9-1388-4143-B0AC-93D82492FFC5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8E4D6-596E-4969-ADBD-5E8A784CE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6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A4A9-1388-4143-B0AC-93D82492FFC5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8E4D6-596E-4969-ADBD-5E8A784CE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12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A4A9-1388-4143-B0AC-93D82492FFC5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8E4D6-596E-4969-ADBD-5E8A784CE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5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A4A9-1388-4143-B0AC-93D82492FFC5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8E4D6-596E-4969-ADBD-5E8A784CE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9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A4A9-1388-4143-B0AC-93D82492FFC5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8E4D6-596E-4969-ADBD-5E8A784CE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90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A4A9-1388-4143-B0AC-93D82492FFC5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8E4D6-596E-4969-ADBD-5E8A784CE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0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A4A9-1388-4143-B0AC-93D82492FFC5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8E4D6-596E-4969-ADBD-5E8A784CE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A4A9-1388-4143-B0AC-93D82492FFC5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8E4D6-596E-4969-ADBD-5E8A784CE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5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BA4A9-1388-4143-B0AC-93D82492FFC5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8E4D6-596E-4969-ADBD-5E8A784CE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2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6F63876-31B3-4820-9EB2-49B7588C9E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636777"/>
              </p:ext>
            </p:extLst>
          </p:nvPr>
        </p:nvGraphicFramePr>
        <p:xfrm>
          <a:off x="240631" y="903243"/>
          <a:ext cx="8675115" cy="59180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7372">
                  <a:extLst>
                    <a:ext uri="{9D8B030D-6E8A-4147-A177-3AD203B41FA5}">
                      <a16:colId xmlns:a16="http://schemas.microsoft.com/office/drawing/2014/main" val="998679950"/>
                    </a:ext>
                  </a:extLst>
                </a:gridCol>
                <a:gridCol w="1125392">
                  <a:extLst>
                    <a:ext uri="{9D8B030D-6E8A-4147-A177-3AD203B41FA5}">
                      <a16:colId xmlns:a16="http://schemas.microsoft.com/office/drawing/2014/main" val="3523483087"/>
                    </a:ext>
                  </a:extLst>
                </a:gridCol>
                <a:gridCol w="1052556">
                  <a:extLst>
                    <a:ext uri="{9D8B030D-6E8A-4147-A177-3AD203B41FA5}">
                      <a16:colId xmlns:a16="http://schemas.microsoft.com/office/drawing/2014/main" val="472826100"/>
                    </a:ext>
                  </a:extLst>
                </a:gridCol>
                <a:gridCol w="1198227">
                  <a:extLst>
                    <a:ext uri="{9D8B030D-6E8A-4147-A177-3AD203B41FA5}">
                      <a16:colId xmlns:a16="http://schemas.microsoft.com/office/drawing/2014/main" val="339504580"/>
                    </a:ext>
                  </a:extLst>
                </a:gridCol>
                <a:gridCol w="1125392">
                  <a:extLst>
                    <a:ext uri="{9D8B030D-6E8A-4147-A177-3AD203B41FA5}">
                      <a16:colId xmlns:a16="http://schemas.microsoft.com/office/drawing/2014/main" val="90159403"/>
                    </a:ext>
                  </a:extLst>
                </a:gridCol>
                <a:gridCol w="1125392">
                  <a:extLst>
                    <a:ext uri="{9D8B030D-6E8A-4147-A177-3AD203B41FA5}">
                      <a16:colId xmlns:a16="http://schemas.microsoft.com/office/drawing/2014/main" val="91513647"/>
                    </a:ext>
                  </a:extLst>
                </a:gridCol>
                <a:gridCol w="1125392">
                  <a:extLst>
                    <a:ext uri="{9D8B030D-6E8A-4147-A177-3AD203B41FA5}">
                      <a16:colId xmlns:a16="http://schemas.microsoft.com/office/drawing/2014/main" val="1041676673"/>
                    </a:ext>
                  </a:extLst>
                </a:gridCol>
                <a:gridCol w="1125392">
                  <a:extLst>
                    <a:ext uri="{9D8B030D-6E8A-4147-A177-3AD203B41FA5}">
                      <a16:colId xmlns:a16="http://schemas.microsoft.com/office/drawing/2014/main" val="569694937"/>
                    </a:ext>
                  </a:extLst>
                </a:gridCol>
              </a:tblGrid>
              <a:tr h="276057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Army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Navy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Air Force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Marines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Coast Guard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Army 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Air 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250887"/>
                  </a:ext>
                </a:extLst>
              </a:tr>
              <a:tr h="70547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17-34</a:t>
                      </a:r>
                    </a:p>
                    <a:p>
                      <a:pPr algn="ctr"/>
                      <a:r>
                        <a:rPr lang="en-US" sz="1000" dirty="0"/>
                        <a:t>Parental consent for 17 y/o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17-39 </a:t>
                      </a:r>
                    </a:p>
                    <a:p>
                      <a:pPr algn="ctr"/>
                      <a:r>
                        <a:rPr lang="en-US" sz="1000" dirty="0"/>
                        <a:t>Parental consent for 17 y/o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17-39</a:t>
                      </a:r>
                    </a:p>
                    <a:p>
                      <a:pPr algn="ctr"/>
                      <a:r>
                        <a:rPr lang="en-US" sz="1000" dirty="0"/>
                        <a:t>Parental consent for 17 y/o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17-28</a:t>
                      </a:r>
                    </a:p>
                    <a:p>
                      <a:pPr algn="ctr"/>
                      <a:r>
                        <a:rPr lang="en-US" sz="1000" dirty="0"/>
                        <a:t>Parental consent for 17 y/o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17-32</a:t>
                      </a:r>
                    </a:p>
                    <a:p>
                      <a:pPr algn="ctr"/>
                      <a:r>
                        <a:rPr lang="en-US" sz="850" dirty="0"/>
                        <a:t>Reserves:</a:t>
                      </a:r>
                    </a:p>
                    <a:p>
                      <a:pPr algn="ctr"/>
                      <a:r>
                        <a:rPr lang="en-US" sz="850" dirty="0"/>
                        <a:t>17-40</a:t>
                      </a:r>
                    </a:p>
                    <a:p>
                      <a:pPr algn="ctr"/>
                      <a:r>
                        <a:rPr lang="en-US" sz="850" dirty="0"/>
                        <a:t>Parental consent for 17 y/o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17-34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Parental consent for 17 y/o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17-39</a:t>
                      </a:r>
                    </a:p>
                    <a:p>
                      <a:pPr algn="ctr"/>
                      <a:r>
                        <a:rPr lang="en-US" sz="1000" dirty="0"/>
                        <a:t>Parental consent for 17 y/o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355030"/>
                  </a:ext>
                </a:extLst>
              </a:tr>
              <a:tr h="36814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Tattoos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No tattoos above the neckline &amp; on hands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No tattoos on face. Can be on neck if under 1x1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No tattoos above the neckline &amp; on hands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No tattoos above the neckline, hands, elbows or any joints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No tattoos above the neckline including inside of mouth &amp; below the wrist bone</a:t>
                      </a:r>
                    </a:p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No tattoos above the neckline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No tattoos above the neckline &amp; on hands</a:t>
                      </a:r>
                    </a:p>
                    <a:p>
                      <a:pPr algn="ctr"/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2711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US. Citizen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  <a:p>
                      <a:pPr algn="ctr"/>
                      <a:r>
                        <a:rPr lang="en-US" sz="10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Yes</a:t>
                      </a:r>
                    </a:p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Yes</a:t>
                      </a:r>
                    </a:p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Yes</a:t>
                      </a:r>
                    </a:p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Yes</a:t>
                      </a:r>
                    </a:p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  <a:p>
                      <a:pPr algn="ctr"/>
                      <a:r>
                        <a:rPr lang="en-US" sz="10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  <a:p>
                      <a:pPr algn="ctr"/>
                      <a:r>
                        <a:rPr lang="en-US" sz="10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085258"/>
                  </a:ext>
                </a:extLst>
              </a:tr>
              <a:tr h="70547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Legal Permanent Resident Alien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Must have a green card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Must have a green card</a:t>
                      </a:r>
                    </a:p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Must have a green card</a:t>
                      </a:r>
                    </a:p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Must have a green card</a:t>
                      </a:r>
                    </a:p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Must have a green card</a:t>
                      </a:r>
                    </a:p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Must have a green card</a:t>
                      </a:r>
                    </a:p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Must have a green card</a:t>
                      </a:r>
                    </a:p>
                    <a:p>
                      <a:pPr algn="ctr"/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155838"/>
                  </a:ext>
                </a:extLst>
              </a:tr>
              <a:tr h="37927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High School Diploma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  <a:p>
                      <a:pPr algn="ctr"/>
                      <a:r>
                        <a:rPr lang="en-US" sz="10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  <a:p>
                      <a:pPr algn="ctr"/>
                      <a:r>
                        <a:rPr lang="en-US" sz="10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  <a:p>
                      <a:pPr algn="ctr"/>
                      <a:r>
                        <a:rPr lang="en-US" sz="10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843291"/>
                  </a:ext>
                </a:extLst>
              </a:tr>
              <a:tr h="68237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Yes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/>
                        <a:t>50 or higher on AFQT or 15 College Credits &amp; 31 or higher on AFQT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Yes</a:t>
                      </a:r>
                    </a:p>
                    <a:p>
                      <a:pPr algn="ctr"/>
                      <a:r>
                        <a:rPr lang="en-US" sz="1000" dirty="0"/>
                        <a:t>50 or higher on AFQT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Yes</a:t>
                      </a:r>
                    </a:p>
                    <a:p>
                      <a:pPr algn="ctr"/>
                      <a:r>
                        <a:rPr lang="en-US" sz="1000" dirty="0"/>
                        <a:t>50 or higher on AFQT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Yes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/>
                        <a:t>50 or higher on AFQT or 12 College Credits in core classes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Yes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36 or higher on AFQT along with waiver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Yes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50 or higher on AFQT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Yes</a:t>
                      </a:r>
                    </a:p>
                    <a:p>
                      <a:pPr algn="ctr"/>
                      <a:r>
                        <a:rPr lang="en-US" sz="1000" dirty="0"/>
                        <a:t>50 or higher on AFQT</a:t>
                      </a:r>
                    </a:p>
                    <a:p>
                      <a:pPr algn="ctr"/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650833"/>
                  </a:ext>
                </a:extLst>
              </a:tr>
              <a:tr h="467308">
                <a:tc>
                  <a:txBody>
                    <a:bodyPr/>
                    <a:lstStyle/>
                    <a:p>
                      <a:pPr algn="ctr"/>
                      <a:r>
                        <a:rPr lang="en-US" sz="89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No history of asthma &amp; mental health  issues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  <a:p>
                      <a:pPr algn="ctr"/>
                      <a:endParaRPr lang="en-US" sz="900" dirty="0"/>
                    </a:p>
                    <a:p>
                      <a:pPr algn="ctr"/>
                      <a:r>
                        <a:rPr lang="en-US" sz="900" dirty="0"/>
                        <a:t>No Meds for 2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  <a:p>
                      <a:pPr algn="ctr"/>
                      <a:endParaRPr lang="en-US" sz="900" dirty="0"/>
                    </a:p>
                    <a:p>
                      <a:pPr algn="ctr"/>
                      <a:r>
                        <a:rPr lang="en-US" sz="900" dirty="0"/>
                        <a:t>No Meds for 1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  <a:p>
                      <a:pPr algn="ctr"/>
                      <a:endParaRPr lang="en-US" sz="900" dirty="0"/>
                    </a:p>
                    <a:p>
                      <a:pPr algn="ctr"/>
                      <a:r>
                        <a:rPr lang="en-US" sz="900" dirty="0"/>
                        <a:t>No Meds for 15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  <a:p>
                      <a:pPr algn="ctr"/>
                      <a:endParaRPr lang="en-US" sz="900" dirty="0"/>
                    </a:p>
                    <a:p>
                      <a:pPr algn="ctr"/>
                      <a:r>
                        <a:rPr lang="en-US" sz="900" dirty="0"/>
                        <a:t>No Meds for 1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  <a:p>
                      <a:pPr algn="ctr"/>
                      <a:endParaRPr lang="en-US" sz="900" dirty="0"/>
                    </a:p>
                    <a:p>
                      <a:pPr algn="ctr"/>
                      <a:r>
                        <a:rPr lang="en-US" sz="900" dirty="0"/>
                        <a:t>No Meds for 1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  <a:p>
                      <a:pPr algn="ctr"/>
                      <a:endParaRPr lang="en-US" sz="900" dirty="0"/>
                    </a:p>
                    <a:p>
                      <a:pPr algn="ctr"/>
                      <a:r>
                        <a:rPr lang="en-US" sz="900" dirty="0"/>
                        <a:t>No Meds for 6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No Meds for 15 months</a:t>
                      </a:r>
                    </a:p>
                    <a:p>
                      <a:pPr algn="ctr"/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1492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ASVAB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  <a:p>
                      <a:pPr algn="ctr"/>
                      <a:r>
                        <a:rPr lang="en-US" sz="1000" dirty="0"/>
                        <a:t>31 or higher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  <a:p>
                      <a:pPr algn="ctr"/>
                      <a:r>
                        <a:rPr lang="en-US" sz="1000" dirty="0"/>
                        <a:t>35 or higher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  <a:p>
                      <a:pPr algn="ctr"/>
                      <a:r>
                        <a:rPr lang="en-US" sz="1000" dirty="0"/>
                        <a:t>33 or higher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  <a:p>
                      <a:pPr algn="ctr"/>
                      <a:r>
                        <a:rPr lang="en-US" sz="1000" dirty="0"/>
                        <a:t>32 or higher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  <a:p>
                      <a:pPr algn="ctr"/>
                      <a:r>
                        <a:rPr lang="en-US" sz="1000" dirty="0"/>
                        <a:t>40 or higher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31 or higher</a:t>
                      </a:r>
                    </a:p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33 or higher</a:t>
                      </a:r>
                    </a:p>
                    <a:p>
                      <a:pPr algn="ctr"/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311721"/>
                  </a:ext>
                </a:extLst>
              </a:tr>
              <a:tr h="40257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No felony charges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750221"/>
                  </a:ext>
                </a:extLst>
              </a:tr>
            </a:tbl>
          </a:graphicData>
        </a:graphic>
      </p:graphicFrame>
      <p:pic>
        <p:nvPicPr>
          <p:cNvPr id="1026" name="Picture 2" descr="Image result for navy logo">
            <a:extLst>
              <a:ext uri="{FF2B5EF4-FFF2-40B4-BE49-F238E27FC236}">
                <a16:creationId xmlns:a16="http://schemas.microsoft.com/office/drawing/2014/main" id="{22B55CBA-6907-4671-9837-39F699284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001" y="491081"/>
            <a:ext cx="393737" cy="37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rmy seal">
            <a:extLst>
              <a:ext uri="{FF2B5EF4-FFF2-40B4-BE49-F238E27FC236}">
                <a16:creationId xmlns:a16="http://schemas.microsoft.com/office/drawing/2014/main" id="{606496A6-AE8D-4458-B453-B63C61E9A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269" y="472091"/>
            <a:ext cx="423254" cy="40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ECCED0-19F2-4A6F-BBDA-5CFBD12C3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143" y="491542"/>
            <a:ext cx="393738" cy="3797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CD3E96-786C-4CF0-AD48-92453F88E7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421" t="5814" r="7739" b="9147"/>
          <a:stretch/>
        </p:blipFill>
        <p:spPr>
          <a:xfrm>
            <a:off x="4788544" y="477219"/>
            <a:ext cx="410069" cy="401177"/>
          </a:xfrm>
          <a:prstGeom prst="rect">
            <a:avLst/>
          </a:prstGeom>
        </p:spPr>
      </p:pic>
      <p:pic>
        <p:nvPicPr>
          <p:cNvPr id="1030" name="Picture 6" descr="Image result for coast guard seal">
            <a:extLst>
              <a:ext uri="{FF2B5EF4-FFF2-40B4-BE49-F238E27FC236}">
                <a16:creationId xmlns:a16="http://schemas.microsoft.com/office/drawing/2014/main" id="{CA2B3F29-3543-44FE-9CAB-E4A2D390D8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t="8970" r="8868" b="9171"/>
          <a:stretch/>
        </p:blipFill>
        <p:spPr bwMode="auto">
          <a:xfrm>
            <a:off x="5898200" y="476623"/>
            <a:ext cx="416896" cy="40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army national guard seal">
            <a:extLst>
              <a:ext uri="{FF2B5EF4-FFF2-40B4-BE49-F238E27FC236}">
                <a16:creationId xmlns:a16="http://schemas.microsoft.com/office/drawing/2014/main" id="{D69A947F-CCE2-4280-B8C4-C2E451E83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64" y="482999"/>
            <a:ext cx="409463" cy="39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air national guard seal">
            <a:extLst>
              <a:ext uri="{FF2B5EF4-FFF2-40B4-BE49-F238E27FC236}">
                <a16:creationId xmlns:a16="http://schemas.microsoft.com/office/drawing/2014/main" id="{2555EDB1-A26A-4BF0-953E-7AE8C69EA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352" y="471485"/>
            <a:ext cx="423256" cy="40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4F9728-53E7-48AB-B002-F22320483E4E}"/>
              </a:ext>
            </a:extLst>
          </p:cNvPr>
          <p:cNvSpPr txBox="1"/>
          <p:nvPr/>
        </p:nvSpPr>
        <p:spPr>
          <a:xfrm>
            <a:off x="442762" y="9627"/>
            <a:ext cx="8472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US Military Enlistment Standards Quick Reference</a:t>
            </a:r>
          </a:p>
        </p:txBody>
      </p:sp>
      <p:pic>
        <p:nvPicPr>
          <p:cNvPr id="3" name="Graphic 2" descr="Checkmark">
            <a:extLst>
              <a:ext uri="{FF2B5EF4-FFF2-40B4-BE49-F238E27FC236}">
                <a16:creationId xmlns:a16="http://schemas.microsoft.com/office/drawing/2014/main" id="{FA34E1BA-5E3E-47B2-B936-4A182BCB0A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04612" y="5079269"/>
            <a:ext cx="207508" cy="207508"/>
          </a:xfrm>
          <a:prstGeom prst="rect">
            <a:avLst/>
          </a:prstGeom>
        </p:spPr>
      </p:pic>
      <p:pic>
        <p:nvPicPr>
          <p:cNvPr id="13" name="Graphic 12" descr="Checkmark">
            <a:extLst>
              <a:ext uri="{FF2B5EF4-FFF2-40B4-BE49-F238E27FC236}">
                <a16:creationId xmlns:a16="http://schemas.microsoft.com/office/drawing/2014/main" id="{0536069A-5E5D-4BC0-9077-CEE03950C7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50212" y="5081748"/>
            <a:ext cx="207508" cy="207508"/>
          </a:xfrm>
          <a:prstGeom prst="rect">
            <a:avLst/>
          </a:prstGeom>
        </p:spPr>
      </p:pic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id="{524DBCFB-EBEE-4167-BE31-6B898CAE45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18936" y="5081748"/>
            <a:ext cx="207508" cy="207508"/>
          </a:xfrm>
          <a:prstGeom prst="rect">
            <a:avLst/>
          </a:prstGeom>
        </p:spPr>
      </p:pic>
      <p:pic>
        <p:nvPicPr>
          <p:cNvPr id="15" name="Graphic 14" descr="Checkmark">
            <a:extLst>
              <a:ext uri="{FF2B5EF4-FFF2-40B4-BE49-F238E27FC236}">
                <a16:creationId xmlns:a16="http://schemas.microsoft.com/office/drawing/2014/main" id="{B66EFFBC-12C0-496E-895B-DA45F8E760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59792" y="5088187"/>
            <a:ext cx="207508" cy="207508"/>
          </a:xfrm>
          <a:prstGeom prst="rect">
            <a:avLst/>
          </a:prstGeom>
        </p:spPr>
      </p:pic>
      <p:pic>
        <p:nvPicPr>
          <p:cNvPr id="16" name="Graphic 15" descr="Checkmark">
            <a:extLst>
              <a:ext uri="{FF2B5EF4-FFF2-40B4-BE49-F238E27FC236}">
                <a16:creationId xmlns:a16="http://schemas.microsoft.com/office/drawing/2014/main" id="{366F6BB1-E403-44A8-9A62-A2531ABC12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30848" y="5086412"/>
            <a:ext cx="207508" cy="207508"/>
          </a:xfrm>
          <a:prstGeom prst="rect">
            <a:avLst/>
          </a:prstGeom>
        </p:spPr>
      </p:pic>
      <p:pic>
        <p:nvPicPr>
          <p:cNvPr id="17" name="Graphic 16" descr="Checkmark">
            <a:extLst>
              <a:ext uri="{FF2B5EF4-FFF2-40B4-BE49-F238E27FC236}">
                <a16:creationId xmlns:a16="http://schemas.microsoft.com/office/drawing/2014/main" id="{53344B6A-5BB8-4E3E-B0A2-99B0D8575F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33683" y="5082843"/>
            <a:ext cx="207508" cy="207508"/>
          </a:xfrm>
          <a:prstGeom prst="rect">
            <a:avLst/>
          </a:prstGeom>
        </p:spPr>
      </p:pic>
      <p:pic>
        <p:nvPicPr>
          <p:cNvPr id="18" name="Graphic 17" descr="Checkmark">
            <a:extLst>
              <a:ext uri="{FF2B5EF4-FFF2-40B4-BE49-F238E27FC236}">
                <a16:creationId xmlns:a16="http://schemas.microsoft.com/office/drawing/2014/main" id="{84A14C74-3C0D-450D-8037-A9C75DAE21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39466" y="5092851"/>
            <a:ext cx="207508" cy="207508"/>
          </a:xfrm>
          <a:prstGeom prst="rect">
            <a:avLst/>
          </a:prstGeom>
        </p:spPr>
      </p:pic>
      <p:pic>
        <p:nvPicPr>
          <p:cNvPr id="19" name="Graphic 18" descr="Checkmark">
            <a:extLst>
              <a:ext uri="{FF2B5EF4-FFF2-40B4-BE49-F238E27FC236}">
                <a16:creationId xmlns:a16="http://schemas.microsoft.com/office/drawing/2014/main" id="{BD3F615D-D264-4512-A6E5-9EA7C64D5F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04478" y="6519557"/>
            <a:ext cx="207508" cy="207508"/>
          </a:xfrm>
          <a:prstGeom prst="rect">
            <a:avLst/>
          </a:prstGeom>
        </p:spPr>
      </p:pic>
      <p:pic>
        <p:nvPicPr>
          <p:cNvPr id="20" name="Graphic 19" descr="Checkmark">
            <a:extLst>
              <a:ext uri="{FF2B5EF4-FFF2-40B4-BE49-F238E27FC236}">
                <a16:creationId xmlns:a16="http://schemas.microsoft.com/office/drawing/2014/main" id="{8CB8A7DE-6B73-4142-A4F5-2A293DDC72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50212" y="6519557"/>
            <a:ext cx="207508" cy="207508"/>
          </a:xfrm>
          <a:prstGeom prst="rect">
            <a:avLst/>
          </a:prstGeom>
        </p:spPr>
      </p:pic>
      <p:pic>
        <p:nvPicPr>
          <p:cNvPr id="21" name="Graphic 20" descr="Checkmark">
            <a:extLst>
              <a:ext uri="{FF2B5EF4-FFF2-40B4-BE49-F238E27FC236}">
                <a16:creationId xmlns:a16="http://schemas.microsoft.com/office/drawing/2014/main" id="{03A582AE-1DF5-49B2-8CDB-2B6F607195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59792" y="6522480"/>
            <a:ext cx="207508" cy="207508"/>
          </a:xfrm>
          <a:prstGeom prst="rect">
            <a:avLst/>
          </a:prstGeom>
        </p:spPr>
      </p:pic>
      <p:pic>
        <p:nvPicPr>
          <p:cNvPr id="22" name="Graphic 21" descr="Checkmark">
            <a:extLst>
              <a:ext uri="{FF2B5EF4-FFF2-40B4-BE49-F238E27FC236}">
                <a16:creationId xmlns:a16="http://schemas.microsoft.com/office/drawing/2014/main" id="{D8890C87-7148-4240-8CF6-262C82801B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09208" y="6519298"/>
            <a:ext cx="207508" cy="207508"/>
          </a:xfrm>
          <a:prstGeom prst="rect">
            <a:avLst/>
          </a:prstGeom>
        </p:spPr>
      </p:pic>
      <p:pic>
        <p:nvPicPr>
          <p:cNvPr id="23" name="Graphic 22" descr="Checkmark">
            <a:extLst>
              <a:ext uri="{FF2B5EF4-FFF2-40B4-BE49-F238E27FC236}">
                <a16:creationId xmlns:a16="http://schemas.microsoft.com/office/drawing/2014/main" id="{E9D5B2A8-902B-4930-A847-2630970749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10376" y="6519298"/>
            <a:ext cx="207508" cy="207508"/>
          </a:xfrm>
          <a:prstGeom prst="rect">
            <a:avLst/>
          </a:prstGeom>
        </p:spPr>
      </p:pic>
      <p:pic>
        <p:nvPicPr>
          <p:cNvPr id="24" name="Graphic 23" descr="Checkmark">
            <a:extLst>
              <a:ext uri="{FF2B5EF4-FFF2-40B4-BE49-F238E27FC236}">
                <a16:creationId xmlns:a16="http://schemas.microsoft.com/office/drawing/2014/main" id="{A86EB583-BA91-4BB4-9FFA-F540CD7C5E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22087" y="6504014"/>
            <a:ext cx="207508" cy="207508"/>
          </a:xfrm>
          <a:prstGeom prst="rect">
            <a:avLst/>
          </a:prstGeom>
        </p:spPr>
      </p:pic>
      <p:pic>
        <p:nvPicPr>
          <p:cNvPr id="25" name="Graphic 24" descr="Checkmark">
            <a:extLst>
              <a:ext uri="{FF2B5EF4-FFF2-40B4-BE49-F238E27FC236}">
                <a16:creationId xmlns:a16="http://schemas.microsoft.com/office/drawing/2014/main" id="{F34D040C-785A-4ECA-8A8C-28F906E820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87056" y="6504014"/>
            <a:ext cx="207508" cy="20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72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3269</TotalTime>
  <Words>336</Words>
  <Application>Microsoft Office PowerPoint</Application>
  <PresentationFormat>On-screen Show (4:3)</PresentationFormat>
  <Paragraphs>123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 Mintz</dc:creator>
  <cp:lastModifiedBy>Duran, Nancy K</cp:lastModifiedBy>
  <cp:revision>25</cp:revision>
  <cp:lastPrinted>2019-12-11T19:37:03Z</cp:lastPrinted>
  <dcterms:created xsi:type="dcterms:W3CDTF">2019-10-04T02:35:51Z</dcterms:created>
  <dcterms:modified xsi:type="dcterms:W3CDTF">2019-12-11T19:38:36Z</dcterms:modified>
</cp:coreProperties>
</file>